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8" r:id="rId4"/>
    <p:sldId id="266" r:id="rId5"/>
    <p:sldId id="265" r:id="rId6"/>
    <p:sldId id="261" r:id="rId7"/>
    <p:sldId id="260" r:id="rId8"/>
    <p:sldId id="267" r:id="rId9"/>
    <p:sldId id="258" r:id="rId10"/>
    <p:sldId id="262" r:id="rId1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37AF5B1E-5CFA-4F3E-93CA-DF7660F1E74F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94C13A4-51A4-4028-A19A-D0C605A2F0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1042988" y="2324100"/>
            <a:ext cx="3311525" cy="35083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06913" y="2324100"/>
            <a:ext cx="3313112" cy="35083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997575" y="223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56E1-D461-4871-AF10-4A540077A3F6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641850" y="5851525"/>
            <a:ext cx="3502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649788" y="223838"/>
            <a:ext cx="1331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22AC5-2673-4789-BCA8-C101E94B72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1042988" y="2324100"/>
            <a:ext cx="3311525" cy="1677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506913" y="2324100"/>
            <a:ext cx="3313112" cy="1677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3"/>
          </p:nvPr>
        </p:nvSpPr>
        <p:spPr>
          <a:xfrm>
            <a:off x="1042988" y="4154488"/>
            <a:ext cx="6777037" cy="16779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5997575" y="223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484D-F9C3-44B7-86E0-BBA3C6619A3C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4641850" y="5851525"/>
            <a:ext cx="3502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4649788" y="223838"/>
            <a:ext cx="1331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FC83-4216-43C4-8111-62737276C1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3AB6F-BFB6-4D3E-A8CD-1BB0A573F473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9DB4-F456-4FA5-B8BF-6350915084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B6C9-F83A-442F-B6E0-65B2B8EA12E9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C2208-8BA1-4A1A-976B-D51186ECDF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BAEEE-8A56-41D6-A226-DC0CFC3F74AF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5C5E-9588-4524-AD59-7940A37E17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B7FC-E1B4-4C3C-A0FA-1592DF6B9C5C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82EA-2909-40D0-A70D-A2B7AC1818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86909-6D05-4B23-BBF2-CD0E50316104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4002-64E1-40A3-99C2-07CC25A379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BED04-3A15-4278-9E68-679E15B9C3E3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083F6-38ED-4FD9-97E1-023B541A94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121CA-B8AB-4458-A338-FB123C479A39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26B0-C885-49D7-8727-2F10AAE061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31F73-58D7-4EE7-8263-A72520A2625D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767C-0BC6-4257-B3AD-520592F068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274B0FEB-CCFF-44F1-8F9E-013BD48989AC}" type="datetimeFigureOut">
              <a:rPr lang="es-ES"/>
              <a:pPr>
                <a:defRPr/>
              </a:pPr>
              <a:t>09/10/2014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70D980B0-2251-46FD-99AB-6576CCEBAF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94" r:id="rId10"/>
    <p:sldLayoutId id="21474836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neplacing.com/" TargetMode="External"/><Relationship Id="rId2" Type="http://schemas.openxmlformats.org/officeDocument/2006/relationships/hyperlink" Target="mailto:info@stoneplacing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acea.ec.europa.eu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StonePlacing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://www.facebook.com/StonePlaci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StonePlacing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facebook.com/stoneplac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3 Imagen" descr="\\AMBAR\Historico\Público\19_David Caparrós\PRIVADA\p STONEPLACING 2013.02.27\1. WORKGROUP\Dissemination Material\Logo.jpg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4221088"/>
            <a:ext cx="3309938" cy="496888"/>
          </a:xfr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1042988" y="765175"/>
            <a:ext cx="7024687" cy="1143000"/>
          </a:xfrm>
        </p:spPr>
        <p:txBody>
          <a:bodyPr/>
          <a:lstStyle/>
          <a:p>
            <a:pPr algn="ctr"/>
            <a:r>
              <a:rPr lang="es-ES" sz="3600" dirty="0" err="1" smtClean="0">
                <a:solidFill>
                  <a:srgbClr val="FFC000"/>
                </a:solidFill>
              </a:rPr>
              <a:t>Thank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  <a:r>
              <a:rPr lang="es-ES" sz="3600" dirty="0" err="1" smtClean="0">
                <a:solidFill>
                  <a:srgbClr val="FFC000"/>
                </a:solidFill>
              </a:rPr>
              <a:t>you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  <a:r>
              <a:rPr lang="es-ES" sz="3600" dirty="0" err="1" smtClean="0">
                <a:solidFill>
                  <a:srgbClr val="FFC000"/>
                </a:solidFill>
              </a:rPr>
              <a:t>for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  <a:r>
              <a:rPr lang="es-ES" sz="3600" dirty="0" err="1" smtClean="0">
                <a:solidFill>
                  <a:srgbClr val="FFC000"/>
                </a:solidFill>
              </a:rPr>
              <a:t>your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  <a:r>
              <a:rPr lang="es-ES" sz="3600" dirty="0" err="1" smtClean="0">
                <a:solidFill>
                  <a:srgbClr val="FFC000"/>
                </a:solidFill>
              </a:rPr>
              <a:t>interest</a:t>
            </a:r>
            <a:r>
              <a:rPr lang="es-ES" sz="3600" dirty="0" smtClean="0">
                <a:solidFill>
                  <a:srgbClr val="FFC000"/>
                </a:solidFill>
              </a:rPr>
              <a:t> in </a:t>
            </a:r>
            <a:r>
              <a:rPr lang="es-ES" sz="3600" dirty="0" err="1" smtClean="0">
                <a:solidFill>
                  <a:srgbClr val="FFC000"/>
                </a:solidFill>
              </a:rPr>
              <a:t>StonePlacing</a:t>
            </a:r>
            <a:endParaRPr lang="es-ES" sz="3600" dirty="0" smtClean="0">
              <a:solidFill>
                <a:srgbClr val="FFC000"/>
              </a:solidFill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06913" y="2324100"/>
            <a:ext cx="3313112" cy="35083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es-ES" sz="2000" b="1" smtClean="0"/>
          </a:p>
          <a:p>
            <a:pPr>
              <a:buFont typeface="Wingdings 2" pitchFamily="18" charset="2"/>
              <a:buNone/>
            </a:pPr>
            <a:endParaRPr lang="es-ES" sz="2000" b="1" smtClean="0"/>
          </a:p>
          <a:p>
            <a:endParaRPr lang="es-ES" sz="1800" smtClean="0"/>
          </a:p>
        </p:txBody>
      </p:sp>
      <p:sp>
        <p:nvSpPr>
          <p:cNvPr id="1946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3851275" y="2349500"/>
            <a:ext cx="4673600" cy="37433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b="1" dirty="0" smtClean="0"/>
              <a:t>Please, feel free to:</a:t>
            </a:r>
          </a:p>
          <a:p>
            <a:endParaRPr lang="en-US" b="1" dirty="0" smtClean="0"/>
          </a:p>
          <a:p>
            <a:r>
              <a:rPr lang="en-US" sz="2000" dirty="0" smtClean="0">
                <a:hlinkClick r:id="rId2"/>
              </a:rPr>
              <a:t>Contact us </a:t>
            </a:r>
            <a:r>
              <a:rPr lang="en-US" sz="2000" dirty="0" smtClean="0"/>
              <a:t>if you need further information.</a:t>
            </a:r>
          </a:p>
          <a:p>
            <a:pPr>
              <a:buFont typeface="Wingdings 2" pitchFamily="18" charset="2"/>
              <a:buNone/>
            </a:pPr>
            <a:endParaRPr lang="en-US" sz="2000" dirty="0" smtClean="0"/>
          </a:p>
          <a:p>
            <a:r>
              <a:rPr lang="en-US" sz="2000" dirty="0" smtClean="0"/>
              <a:t>Use or publish </a:t>
            </a:r>
            <a:r>
              <a:rPr lang="en-US" sz="2000" dirty="0" err="1" smtClean="0"/>
              <a:t>StonePlacing</a:t>
            </a:r>
            <a:r>
              <a:rPr lang="en-US" sz="2000" dirty="0" smtClean="0"/>
              <a:t> on your own webpage or any other way you own to </a:t>
            </a:r>
            <a:r>
              <a:rPr lang="en-US" sz="2000" b="1" dirty="0" smtClean="0"/>
              <a:t>disseminate </a:t>
            </a:r>
            <a:r>
              <a:rPr lang="en-US" sz="2000" dirty="0" smtClean="0"/>
              <a:t>it</a:t>
            </a:r>
            <a:r>
              <a:rPr lang="en-US" sz="2000" dirty="0" smtClean="0"/>
              <a:t>. </a:t>
            </a:r>
          </a:p>
          <a:p>
            <a:pPr>
              <a:buFont typeface="Wingdings 2" pitchFamily="18" charset="2"/>
              <a:buNone/>
            </a:pPr>
            <a:endParaRPr lang="en-US" sz="2000" dirty="0" smtClean="0"/>
          </a:p>
          <a:p>
            <a:pPr>
              <a:buFont typeface="Wingdings 2" pitchFamily="18" charset="2"/>
              <a:buNone/>
            </a:pPr>
            <a:r>
              <a:rPr lang="en-US" sz="2000" b="1" dirty="0" smtClean="0">
                <a:hlinkClick r:id="rId3"/>
              </a:rPr>
              <a:t>www.stoneplacing.com</a:t>
            </a:r>
            <a:endParaRPr lang="en-US" sz="2000" b="1" dirty="0" smtClean="0"/>
          </a:p>
          <a:p>
            <a:pPr>
              <a:buFont typeface="Wingdings 2" pitchFamily="18" charset="2"/>
              <a:buNone/>
            </a:pPr>
            <a:endParaRPr lang="en-US" sz="2000" b="1" dirty="0" smtClean="0"/>
          </a:p>
          <a:p>
            <a:pPr>
              <a:buFont typeface="Wingdings 2" pitchFamily="18" charset="2"/>
              <a:buNone/>
            </a:pPr>
            <a:endParaRPr lang="en-US" sz="2000" b="1" dirty="0" smtClean="0"/>
          </a:p>
          <a:p>
            <a:endParaRPr lang="en-US" sz="2000" dirty="0" smtClean="0"/>
          </a:p>
          <a:p>
            <a:endParaRPr lang="es-ES" sz="2000" dirty="0" smtClean="0"/>
          </a:p>
        </p:txBody>
      </p:sp>
      <p:pic>
        <p:nvPicPr>
          <p:cNvPr id="19463" name="Picture 7" descr="2 steinbruch natu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258888" y="2349500"/>
            <a:ext cx="2344737" cy="3508375"/>
          </a:xfrm>
          <a:noFill/>
          <a:ln w="254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024687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9933"/>
                </a:solidFill>
              </a:rPr>
              <a:t>What</a:t>
            </a:r>
            <a:r>
              <a:rPr lang="es-ES" dirty="0" smtClean="0">
                <a:solidFill>
                  <a:srgbClr val="FF9933"/>
                </a:solidFill>
              </a:rPr>
              <a:t> </a:t>
            </a:r>
            <a:r>
              <a:rPr lang="es-ES" dirty="0" err="1" smtClean="0">
                <a:solidFill>
                  <a:srgbClr val="FF9933"/>
                </a:solidFill>
              </a:rPr>
              <a:t>is</a:t>
            </a:r>
            <a:r>
              <a:rPr lang="es-ES" dirty="0" smtClean="0">
                <a:solidFill>
                  <a:srgbClr val="FF9933"/>
                </a:solidFill>
              </a:rPr>
              <a:t> </a:t>
            </a:r>
            <a:r>
              <a:rPr lang="es-ES" dirty="0" err="1" smtClean="0">
                <a:solidFill>
                  <a:srgbClr val="FF9933"/>
                </a:solidFill>
              </a:rPr>
              <a:t>StonePlacing</a:t>
            </a:r>
            <a:r>
              <a:rPr lang="es-ES" dirty="0" smtClean="0">
                <a:solidFill>
                  <a:srgbClr val="FF9933"/>
                </a:solidFill>
              </a:rPr>
              <a:t>?</a:t>
            </a:r>
          </a:p>
        </p:txBody>
      </p:sp>
      <p:sp>
        <p:nvSpPr>
          <p:cNvPr id="1434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1042988" y="2060575"/>
            <a:ext cx="7129462" cy="4105275"/>
          </a:xfrm>
        </p:spPr>
        <p:txBody>
          <a:bodyPr/>
          <a:lstStyle/>
          <a:p>
            <a:r>
              <a:rPr lang="en-US" sz="2000" b="1" dirty="0" smtClean="0"/>
              <a:t>Stone Placing</a:t>
            </a:r>
            <a:r>
              <a:rPr lang="en-US" sz="2000" dirty="0" smtClean="0"/>
              <a:t> is a completely </a:t>
            </a:r>
            <a:r>
              <a:rPr lang="en-US" sz="2000" b="1" dirty="0" smtClean="0"/>
              <a:t>free on-line course </a:t>
            </a:r>
            <a:r>
              <a:rPr lang="en-US" sz="2000" dirty="0" smtClean="0"/>
              <a:t>that aims to increase the capacity of workers in laying natural stone.</a:t>
            </a:r>
          </a:p>
          <a:p>
            <a:endParaRPr lang="en-US" sz="2000" dirty="0" smtClean="0"/>
          </a:p>
          <a:p>
            <a:r>
              <a:rPr lang="en-US" sz="2000" b="1" dirty="0" smtClean="0"/>
              <a:t>Improve qualification and employability</a:t>
            </a:r>
            <a:r>
              <a:rPr lang="en-US" sz="2000" dirty="0" smtClean="0"/>
              <a:t> by implementing a common European curriculum with the support of </a:t>
            </a:r>
            <a:r>
              <a:rPr lang="en-US" sz="2000" b="1" dirty="0" smtClean="0"/>
              <a:t>ICT based tools.</a:t>
            </a:r>
          </a:p>
          <a:p>
            <a:pPr>
              <a:buFont typeface="Wingdings 2" pitchFamily="18" charset="2"/>
              <a:buNone/>
            </a:pPr>
            <a:endParaRPr lang="en-US" sz="2000" b="1" dirty="0" smtClean="0"/>
          </a:p>
          <a:p>
            <a:r>
              <a:rPr lang="en-US" sz="2000" dirty="0" smtClean="0"/>
              <a:t>Stone Placing wants to </a:t>
            </a:r>
            <a:r>
              <a:rPr lang="en-US" sz="2000" b="1" dirty="0" smtClean="0"/>
              <a:t>ensure </a:t>
            </a:r>
            <a:r>
              <a:rPr lang="en-US" sz="2000" dirty="0" smtClean="0"/>
              <a:t>the </a:t>
            </a:r>
            <a:r>
              <a:rPr lang="en-US" sz="2000" b="1" dirty="0" smtClean="0"/>
              <a:t>quality</a:t>
            </a:r>
            <a:r>
              <a:rPr lang="en-US" sz="2000" dirty="0" smtClean="0"/>
              <a:t> of the final work </a:t>
            </a:r>
            <a:r>
              <a:rPr lang="en-US" sz="2000" b="1" dirty="0" smtClean="0"/>
              <a:t>and</a:t>
            </a:r>
            <a:r>
              <a:rPr lang="en-US" sz="2000" dirty="0" smtClean="0"/>
              <a:t> </a:t>
            </a:r>
            <a:r>
              <a:rPr lang="en-US" sz="2000" b="1" dirty="0" smtClean="0"/>
              <a:t>safety</a:t>
            </a:r>
            <a:r>
              <a:rPr lang="en-US" sz="2000" dirty="0" smtClean="0"/>
              <a:t> of workers. </a:t>
            </a:r>
            <a:endParaRPr lang="es-ES" sz="20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024687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C000"/>
                </a:solidFill>
              </a:rPr>
              <a:t>StonePlacing’s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Method</a:t>
            </a:r>
            <a:endParaRPr lang="es-ES" dirty="0" smtClean="0">
              <a:solidFill>
                <a:srgbClr val="FFC000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1042988" y="2324100"/>
            <a:ext cx="7058025" cy="3913188"/>
          </a:xfrm>
        </p:spPr>
        <p:txBody>
          <a:bodyPr/>
          <a:lstStyle/>
          <a:p>
            <a:r>
              <a:rPr lang="en-US" sz="2000" dirty="0" smtClean="0"/>
              <a:t>There are</a:t>
            </a:r>
            <a:r>
              <a:rPr lang="en-US" sz="2000" b="1" dirty="0" smtClean="0"/>
              <a:t> two types </a:t>
            </a:r>
          </a:p>
          <a:p>
            <a:pPr>
              <a:buFont typeface="Wingdings 2" pitchFamily="18" charset="2"/>
              <a:buNone/>
            </a:pPr>
            <a:r>
              <a:rPr lang="en-US" sz="2000" b="1" dirty="0" smtClean="0"/>
              <a:t>	of contents:</a:t>
            </a:r>
            <a:r>
              <a:rPr lang="en-US" sz="2000" dirty="0" smtClean="0"/>
              <a:t> </a:t>
            </a:r>
          </a:p>
          <a:p>
            <a:pPr>
              <a:buFont typeface="Wingdings 2" pitchFamily="18" charset="2"/>
              <a:buNone/>
            </a:pPr>
            <a:r>
              <a:rPr lang="en-US" sz="2000" dirty="0" smtClean="0"/>
              <a:t>	 - Curriculum</a:t>
            </a:r>
          </a:p>
          <a:p>
            <a:pPr>
              <a:buFont typeface="Wingdings 2" pitchFamily="18" charset="2"/>
              <a:buNone/>
            </a:pPr>
            <a:r>
              <a:rPr lang="en-US" sz="2000" dirty="0" smtClean="0"/>
              <a:t>	 - Resource Center</a:t>
            </a:r>
          </a:p>
          <a:p>
            <a:pPr>
              <a:buFont typeface="Wingdings 2" pitchFamily="18" charset="2"/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Users can </a:t>
            </a:r>
            <a:r>
              <a:rPr lang="en-US" sz="2000" b="1" dirty="0" smtClean="0"/>
              <a:t>freely manage the time</a:t>
            </a:r>
            <a:r>
              <a:rPr lang="en-US" sz="2000" dirty="0" smtClean="0"/>
              <a:t> and schedule </a:t>
            </a:r>
          </a:p>
          <a:p>
            <a:pPr>
              <a:buFont typeface="Wingdings 2" pitchFamily="18" charset="2"/>
              <a:buNone/>
            </a:pPr>
            <a:r>
              <a:rPr lang="en-US" sz="2000" dirty="0" smtClean="0"/>
              <a:t>	dedicated to the course.</a:t>
            </a:r>
            <a:endParaRPr lang="es-ES" sz="2000" dirty="0" smtClean="0"/>
          </a:p>
          <a:p>
            <a:endParaRPr lang="es-ES" sz="2000" dirty="0" smtClean="0"/>
          </a:p>
        </p:txBody>
      </p:sp>
      <p:pic>
        <p:nvPicPr>
          <p:cNvPr id="44036" name="Picture 4" descr="arco p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420938"/>
            <a:ext cx="3749675" cy="21605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024687" cy="1143000"/>
          </a:xfrm>
        </p:spPr>
        <p:txBody>
          <a:bodyPr/>
          <a:lstStyle/>
          <a:p>
            <a:r>
              <a:rPr lang="es-ES" smtClean="0">
                <a:solidFill>
                  <a:schemeClr val="accent2"/>
                </a:solidFill>
              </a:rPr>
              <a:t>Curriculum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sz="half" idx="1"/>
          </p:nvPr>
        </p:nvSpPr>
        <p:spPr>
          <a:xfrm>
            <a:off x="900113" y="2060575"/>
            <a:ext cx="3600450" cy="4032721"/>
          </a:xfrm>
        </p:spPr>
        <p:txBody>
          <a:bodyPr/>
          <a:lstStyle/>
          <a:p>
            <a:r>
              <a:rPr lang="en-GB" sz="2000" b="1" dirty="0" smtClean="0"/>
              <a:t>Norms, procedures and methods</a:t>
            </a:r>
            <a:r>
              <a:rPr lang="en-GB" sz="2000" dirty="0" smtClean="0"/>
              <a:t> for placing the different stonemasonry products.</a:t>
            </a:r>
          </a:p>
          <a:p>
            <a:endParaRPr lang="en-GB" sz="2000" dirty="0" smtClean="0"/>
          </a:p>
          <a:p>
            <a:r>
              <a:rPr lang="en-GB" sz="2000" dirty="0" smtClean="0"/>
              <a:t>Adapted to the </a:t>
            </a:r>
            <a:r>
              <a:rPr lang="en-GB" sz="2000" b="1" dirty="0" smtClean="0"/>
              <a:t>transversal needs</a:t>
            </a:r>
            <a:r>
              <a:rPr lang="en-GB" sz="2000" dirty="0" smtClean="0"/>
              <a:t> of stone industry </a:t>
            </a:r>
            <a:r>
              <a:rPr lang="en-GB" sz="2000" b="1" dirty="0" smtClean="0"/>
              <a:t>across Europe</a:t>
            </a:r>
            <a:r>
              <a:rPr lang="es-ES" sz="2000" b="1" dirty="0" smtClean="0"/>
              <a:t>.</a:t>
            </a:r>
          </a:p>
          <a:p>
            <a:endParaRPr lang="es-ES" sz="2000" b="1" dirty="0" smtClean="0"/>
          </a:p>
          <a:p>
            <a:r>
              <a:rPr lang="es-ES" sz="2000" dirty="0" err="1" smtClean="0"/>
              <a:t>Available</a:t>
            </a:r>
            <a:r>
              <a:rPr lang="es-ES" sz="2000" dirty="0" smtClean="0"/>
              <a:t> </a:t>
            </a:r>
            <a:r>
              <a:rPr lang="es-ES" sz="2000" dirty="0" smtClean="0"/>
              <a:t>in </a:t>
            </a:r>
            <a:r>
              <a:rPr lang="es-ES" sz="2000" b="1" dirty="0" smtClean="0"/>
              <a:t>PDF</a:t>
            </a:r>
            <a:r>
              <a:rPr lang="es-ES" sz="2000" dirty="0" smtClean="0"/>
              <a:t>.</a:t>
            </a:r>
            <a:endParaRPr lang="es-ES" sz="2000" dirty="0" smtClean="0"/>
          </a:p>
        </p:txBody>
      </p:sp>
      <p:pic>
        <p:nvPicPr>
          <p:cNvPr id="30725" name="Picture 5" descr="Dibuj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133600"/>
            <a:ext cx="3379787" cy="3597275"/>
          </a:xfrm>
          <a:noFill/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1116013" y="549275"/>
            <a:ext cx="7024687" cy="1143000"/>
          </a:xfrm>
        </p:spPr>
        <p:txBody>
          <a:bodyPr/>
          <a:lstStyle/>
          <a:p>
            <a:r>
              <a:rPr lang="es-ES" smtClean="0">
                <a:solidFill>
                  <a:schemeClr val="accent2"/>
                </a:solidFill>
              </a:rPr>
              <a:t>Resource center</a:t>
            </a:r>
          </a:p>
        </p:txBody>
      </p:sp>
      <p:sp>
        <p:nvSpPr>
          <p:cNvPr id="29708" name="Rectangle 12"/>
          <p:cNvSpPr>
            <a:spLocks noGrp="1"/>
          </p:cNvSpPr>
          <p:nvPr>
            <p:ph sz="quarter" idx="1"/>
          </p:nvPr>
        </p:nvSpPr>
        <p:spPr>
          <a:xfrm>
            <a:off x="1042988" y="4437063"/>
            <a:ext cx="2592387" cy="1535112"/>
          </a:xfrm>
        </p:spPr>
        <p:txBody>
          <a:bodyPr/>
          <a:lstStyle/>
          <a:p>
            <a:r>
              <a:rPr lang="es-ES" sz="2000" dirty="0" smtClean="0"/>
              <a:t>Content </a:t>
            </a:r>
            <a:r>
              <a:rPr lang="es-ES" sz="2000" dirty="0" err="1" smtClean="0"/>
              <a:t>divided</a:t>
            </a:r>
            <a:endParaRPr lang="es-ES" sz="2000" dirty="0" smtClean="0"/>
          </a:p>
          <a:p>
            <a:pPr>
              <a:buFont typeface="Wingdings 2" pitchFamily="18" charset="2"/>
              <a:buNone/>
            </a:pPr>
            <a:r>
              <a:rPr lang="es-ES" sz="2000" dirty="0" smtClean="0"/>
              <a:t>	in </a:t>
            </a:r>
            <a:r>
              <a:rPr lang="es-ES" sz="2000" b="1" dirty="0" err="1" smtClean="0"/>
              <a:t>three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working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areas</a:t>
            </a:r>
            <a:r>
              <a:rPr lang="es-ES" sz="2000" b="1" dirty="0" smtClean="0"/>
              <a:t>:</a:t>
            </a:r>
          </a:p>
        </p:txBody>
      </p:sp>
      <p:pic>
        <p:nvPicPr>
          <p:cNvPr id="29706" name="Picture 10" descr="resource cen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b="18771"/>
          <a:stretch>
            <a:fillRect/>
          </a:stretch>
        </p:blipFill>
        <p:spPr>
          <a:xfrm>
            <a:off x="3924300" y="3141663"/>
            <a:ext cx="4181475" cy="2432050"/>
          </a:xfrm>
          <a:noFill/>
          <a:ln w="25400">
            <a:solidFill>
              <a:schemeClr val="accent1"/>
            </a:solidFill>
          </a:ln>
        </p:spPr>
      </p:pic>
      <p:sp>
        <p:nvSpPr>
          <p:cNvPr id="29700" name="Rectangle 4"/>
          <p:cNvSpPr>
            <a:spLocks noGrp="1"/>
          </p:cNvSpPr>
          <p:nvPr>
            <p:ph type="body" sz="half" idx="3"/>
          </p:nvPr>
        </p:nvSpPr>
        <p:spPr>
          <a:xfrm>
            <a:off x="1042988" y="2133600"/>
            <a:ext cx="7416800" cy="2232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 smtClean="0"/>
              <a:t>Practical demonstrations</a:t>
            </a:r>
            <a:r>
              <a:rPr lang="en-US" sz="1800" dirty="0" smtClean="0"/>
              <a:t> on topics related to the placement of the stone elements.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Made through</a:t>
            </a:r>
            <a:r>
              <a:rPr lang="en-US" sz="1800" b="1" dirty="0" smtClean="0"/>
              <a:t>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1800" b="1" dirty="0" smtClean="0"/>
              <a:t>	multimedia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1800" b="1" dirty="0" smtClean="0"/>
              <a:t>	material</a:t>
            </a:r>
            <a:r>
              <a:rPr lang="en-US" sz="1800" dirty="0" smtClean="0"/>
              <a:t>.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1600" dirty="0" smtClean="0"/>
              <a:t>	(Over 20 animations)</a:t>
            </a:r>
            <a:r>
              <a:rPr lang="en-US" sz="1800" dirty="0" smtClean="0"/>
              <a:t> </a:t>
            </a:r>
            <a:endParaRPr lang="es-ES" sz="1800" dirty="0" smtClean="0"/>
          </a:p>
          <a:p>
            <a:pPr>
              <a:lnSpc>
                <a:spcPct val="90000"/>
              </a:lnSpc>
            </a:pPr>
            <a:endParaRPr lang="es-ES" sz="18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 idx="4294967295"/>
          </p:nvPr>
        </p:nvSpPr>
        <p:spPr>
          <a:xfrm>
            <a:off x="1042988" y="620713"/>
            <a:ext cx="7024687" cy="1143000"/>
          </a:xfrm>
        </p:spPr>
        <p:txBody>
          <a:bodyPr/>
          <a:lstStyle/>
          <a:p>
            <a:r>
              <a:rPr lang="es-ES" dirty="0" smtClean="0">
                <a:solidFill>
                  <a:srgbClr val="FFC000"/>
                </a:solidFill>
              </a:rPr>
              <a:t>Target </a:t>
            </a:r>
            <a:r>
              <a:rPr lang="es-ES" dirty="0" err="1" smtClean="0">
                <a:solidFill>
                  <a:srgbClr val="FFC000"/>
                </a:solidFill>
              </a:rPr>
              <a:t>users</a:t>
            </a:r>
            <a:endParaRPr lang="es-ES" dirty="0" smtClean="0">
              <a:solidFill>
                <a:srgbClr val="FFC000"/>
              </a:solidFill>
            </a:endParaRPr>
          </a:p>
        </p:txBody>
      </p:sp>
      <p:sp>
        <p:nvSpPr>
          <p:cNvPr id="1843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06913" y="2324100"/>
            <a:ext cx="3313112" cy="3508375"/>
          </a:xfrm>
        </p:spPr>
        <p:txBody>
          <a:bodyPr/>
          <a:lstStyle/>
          <a:p>
            <a:r>
              <a:rPr lang="en-US" sz="2000" smtClean="0"/>
              <a:t>Young people following courses in </a:t>
            </a:r>
            <a:r>
              <a:rPr lang="en-US" sz="2000" b="1" smtClean="0"/>
              <a:t>VET</a:t>
            </a:r>
            <a:r>
              <a:rPr lang="en-US" sz="2000" smtClean="0"/>
              <a:t>.</a:t>
            </a:r>
          </a:p>
          <a:p>
            <a:endParaRPr lang="en-US" sz="2000" smtClean="0"/>
          </a:p>
          <a:p>
            <a:r>
              <a:rPr lang="en-US" sz="2000" b="1" smtClean="0"/>
              <a:t>Workers in continuous training and companies</a:t>
            </a:r>
            <a:r>
              <a:rPr lang="en-US" sz="2000" smtClean="0"/>
              <a:t>.</a:t>
            </a:r>
          </a:p>
          <a:p>
            <a:endParaRPr lang="en-US" sz="2000" smtClean="0"/>
          </a:p>
          <a:p>
            <a:r>
              <a:rPr lang="en-US" sz="2000" smtClean="0"/>
              <a:t>Stone </a:t>
            </a:r>
            <a:r>
              <a:rPr lang="en-US" sz="2000" b="1" smtClean="0"/>
              <a:t>Technicians</a:t>
            </a:r>
            <a:r>
              <a:rPr lang="en-US" sz="2000" smtClean="0"/>
              <a:t>. </a:t>
            </a:r>
          </a:p>
          <a:p>
            <a:endParaRPr lang="en-US" sz="2000" smtClean="0"/>
          </a:p>
          <a:p>
            <a:endParaRPr lang="es-ES" sz="2000" smtClean="0"/>
          </a:p>
        </p:txBody>
      </p:sp>
      <p:pic>
        <p:nvPicPr>
          <p:cNvPr id="18438" name="Picture 6" descr="9 fassad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b="3264"/>
          <a:stretch>
            <a:fillRect/>
          </a:stretch>
        </p:blipFill>
        <p:spPr>
          <a:xfrm>
            <a:off x="1071563" y="2324100"/>
            <a:ext cx="3336925" cy="3481388"/>
          </a:xfrm>
          <a:noFill/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/>
          </p:cNvSpPr>
          <p:nvPr>
            <p:ph type="title" idx="4294967295"/>
          </p:nvPr>
        </p:nvSpPr>
        <p:spPr>
          <a:xfrm>
            <a:off x="900113" y="620713"/>
            <a:ext cx="7488237" cy="1143000"/>
          </a:xfrm>
        </p:spPr>
        <p:txBody>
          <a:bodyPr/>
          <a:lstStyle/>
          <a:p>
            <a:r>
              <a:rPr lang="es-ES" sz="3600" dirty="0" err="1" smtClean="0">
                <a:solidFill>
                  <a:srgbClr val="FFC000"/>
                </a:solidFill>
              </a:rPr>
              <a:t>Who</a:t>
            </a:r>
            <a:r>
              <a:rPr lang="es-ES" sz="3600" dirty="0" smtClean="0">
                <a:solidFill>
                  <a:srgbClr val="FFC000"/>
                </a:solidFill>
              </a:rPr>
              <a:t> has </a:t>
            </a:r>
            <a:r>
              <a:rPr lang="es-ES" sz="3600" dirty="0" err="1" smtClean="0">
                <a:solidFill>
                  <a:srgbClr val="FFC000"/>
                </a:solidFill>
              </a:rPr>
              <a:t>created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  <a:r>
              <a:rPr lang="es-ES" sz="3600" dirty="0" err="1" smtClean="0">
                <a:solidFill>
                  <a:srgbClr val="FFC000"/>
                </a:solidFill>
              </a:rPr>
              <a:t>StonePlacing</a:t>
            </a:r>
            <a:r>
              <a:rPr lang="es-ES" sz="3600" dirty="0" smtClean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7416" name="Rectangle 8"/>
          <p:cNvSpPr>
            <a:spLocks noGrp="1"/>
          </p:cNvSpPr>
          <p:nvPr>
            <p:ph type="body" idx="4294967295"/>
          </p:nvPr>
        </p:nvSpPr>
        <p:spPr>
          <a:xfrm>
            <a:off x="755650" y="2276475"/>
            <a:ext cx="7704138" cy="4105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Developed by partners from </a:t>
            </a:r>
            <a:r>
              <a:rPr lang="en-US" sz="2000" b="1" dirty="0"/>
              <a:t>German</a:t>
            </a:r>
            <a:r>
              <a:rPr lang="en-US" sz="2000" dirty="0" smtClean="0"/>
              <a:t>, </a:t>
            </a:r>
            <a:r>
              <a:rPr lang="en-US" sz="2000" b="1" dirty="0" smtClean="0"/>
              <a:t>Spain</a:t>
            </a:r>
            <a:r>
              <a:rPr lang="en-US" sz="2000" b="1" dirty="0" smtClean="0"/>
              <a:t>, France, Sweden, Croatia and Romania.</a:t>
            </a:r>
            <a:r>
              <a:rPr lang="en-US" sz="2000" dirty="0" smtClean="0"/>
              <a:t> </a:t>
            </a:r>
            <a:endParaRPr lang="es-ES" sz="2000" dirty="0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000" dirty="0" smtClean="0"/>
          </a:p>
          <a:p>
            <a:pPr marL="69850" indent="0">
              <a:lnSpc>
                <a:spcPct val="90000"/>
              </a:lnSpc>
              <a:buNone/>
            </a:pPr>
            <a:endParaRPr lang="en-US" sz="2000" b="1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Funded by the</a:t>
            </a:r>
            <a:r>
              <a:rPr lang="en-US" sz="2000" b="1" dirty="0" smtClean="0"/>
              <a:t> European Union</a:t>
            </a:r>
            <a:r>
              <a:rPr lang="en-US" sz="2000" dirty="0" smtClean="0"/>
              <a:t>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000" dirty="0" smtClean="0"/>
              <a:t>	within the “Leonardo Da Vinci”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000" dirty="0" smtClean="0"/>
              <a:t>	program. 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This project has been funded with support from the European Commission. This publication reflects the views only of the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author, and the Commission cannot be held responsible for any use which may be made of the information contained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therein.</a:t>
            </a:r>
            <a:endParaRPr lang="es-ES" sz="1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1000" i="1" dirty="0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900" dirty="0" smtClean="0"/>
          </a:p>
        </p:txBody>
      </p:sp>
      <p:pic>
        <p:nvPicPr>
          <p:cNvPr id="17417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4598779"/>
            <a:ext cx="2562176" cy="84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024687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C000"/>
                </a:solidFill>
              </a:rPr>
              <a:t>Meet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StonePlacing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partners</a:t>
            </a:r>
            <a:endParaRPr lang="es-ES" dirty="0" smtClean="0">
              <a:solidFill>
                <a:srgbClr val="FFC000"/>
              </a:solidFill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971550" y="1989138"/>
            <a:ext cx="7488238" cy="41767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1600" b="1" dirty="0" err="1" smtClean="0"/>
              <a:t>Contractor</a:t>
            </a:r>
            <a:r>
              <a:rPr lang="es-ES" sz="1600" b="1" dirty="0" smtClean="0"/>
              <a:t>: </a:t>
            </a:r>
            <a:r>
              <a:rPr lang="es-ES" sz="1600" dirty="0" smtClean="0"/>
              <a:t>Deutscher Naturwerkstein-Verband </a:t>
            </a:r>
            <a:r>
              <a:rPr lang="es-ES" sz="1600" dirty="0" smtClean="0"/>
              <a:t>– </a:t>
            </a:r>
            <a:r>
              <a:rPr lang="es-ES" sz="1600" dirty="0" err="1" smtClean="0">
                <a:solidFill>
                  <a:schemeClr val="accent2"/>
                </a:solidFill>
              </a:rPr>
              <a:t>Germany</a:t>
            </a:r>
            <a:endParaRPr lang="es-ES" sz="1600" dirty="0" smtClean="0">
              <a:solidFill>
                <a:schemeClr val="accent2"/>
              </a:solidFill>
            </a:endParaRPr>
          </a:p>
          <a:p>
            <a:pPr marL="69850" indent="0">
              <a:lnSpc>
                <a:spcPct val="80000"/>
              </a:lnSpc>
              <a:buNone/>
            </a:pPr>
            <a:endParaRPr lang="es-ES" sz="1600" b="1" dirty="0" smtClean="0"/>
          </a:p>
          <a:p>
            <a:pPr>
              <a:lnSpc>
                <a:spcPct val="80000"/>
              </a:lnSpc>
            </a:pPr>
            <a:r>
              <a:rPr lang="es-ES" sz="1600" b="1" dirty="0" err="1" smtClean="0"/>
              <a:t>Coordinator</a:t>
            </a:r>
            <a:r>
              <a:rPr lang="es-ES" sz="1600" b="1" dirty="0" smtClean="0"/>
              <a:t>: </a:t>
            </a:r>
            <a:r>
              <a:rPr lang="es-ES" sz="1600" dirty="0" smtClean="0"/>
              <a:t>Asesoramiento, Tecnología e Investigación, S.L  </a:t>
            </a:r>
            <a:r>
              <a:rPr lang="es-ES" sz="1600" dirty="0" err="1" smtClean="0"/>
              <a:t>AtinServices</a:t>
            </a:r>
            <a:r>
              <a:rPr lang="es-ES" sz="1600" dirty="0" smtClean="0"/>
              <a:t> - </a:t>
            </a:r>
            <a:r>
              <a:rPr lang="es-ES" sz="1600" dirty="0" err="1" smtClean="0">
                <a:solidFill>
                  <a:schemeClr val="accent2"/>
                </a:solidFill>
              </a:rPr>
              <a:t>Spain</a:t>
            </a:r>
            <a:r>
              <a:rPr lang="es-ES" sz="1600" dirty="0" smtClean="0"/>
              <a:t> </a:t>
            </a:r>
            <a:endParaRPr lang="es-ES" sz="1600" dirty="0" smtClean="0"/>
          </a:p>
          <a:p>
            <a:pPr marL="69850" indent="0">
              <a:lnSpc>
                <a:spcPct val="80000"/>
              </a:lnSpc>
              <a:buNone/>
            </a:pPr>
            <a:endParaRPr lang="es-ES" sz="1600" dirty="0" smtClean="0"/>
          </a:p>
          <a:p>
            <a:pPr>
              <a:lnSpc>
                <a:spcPct val="80000"/>
              </a:lnSpc>
            </a:pPr>
            <a:r>
              <a:rPr lang="es-ES" sz="1600" dirty="0" smtClean="0"/>
              <a:t>Centro Tecnológico del Mármol – </a:t>
            </a:r>
            <a:r>
              <a:rPr lang="es-ES" sz="1600" dirty="0" err="1" smtClean="0">
                <a:solidFill>
                  <a:schemeClr val="accent2"/>
                </a:solidFill>
              </a:rPr>
              <a:t>Spain</a:t>
            </a:r>
            <a:endParaRPr lang="es-ES" sz="16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es-ES" sz="1600" dirty="0" smtClean="0"/>
          </a:p>
          <a:p>
            <a:pPr>
              <a:lnSpc>
                <a:spcPct val="80000"/>
              </a:lnSpc>
            </a:pPr>
            <a:r>
              <a:rPr lang="es-ES" sz="1600" dirty="0" err="1" smtClean="0"/>
              <a:t>European</a:t>
            </a:r>
            <a:r>
              <a:rPr lang="es-ES" sz="1600" dirty="0" smtClean="0"/>
              <a:t> </a:t>
            </a:r>
            <a:r>
              <a:rPr lang="es-ES" sz="1600" dirty="0" err="1" smtClean="0"/>
              <a:t>Association</a:t>
            </a:r>
            <a:r>
              <a:rPr lang="es-ES" sz="1600" dirty="0" smtClean="0"/>
              <a:t> of Natural Stone, EUROROC – </a:t>
            </a:r>
            <a:r>
              <a:rPr lang="es-ES" sz="1600" dirty="0" err="1" smtClean="0">
                <a:solidFill>
                  <a:schemeClr val="accent2"/>
                </a:solidFill>
              </a:rPr>
              <a:t>Germany</a:t>
            </a:r>
            <a:r>
              <a:rPr lang="es-ES" sz="1600" dirty="0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s-ES" sz="16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s-ES" sz="1600" dirty="0" err="1" smtClean="0"/>
              <a:t>Institute</a:t>
            </a:r>
            <a:r>
              <a:rPr lang="es-ES" sz="1600" dirty="0" smtClean="0"/>
              <a:t> de la Pierre, Les </a:t>
            </a:r>
            <a:r>
              <a:rPr lang="es-ES" sz="1600" dirty="0" err="1" smtClean="0"/>
              <a:t>Compagnons</a:t>
            </a:r>
            <a:r>
              <a:rPr lang="es-ES" sz="1600" dirty="0" smtClean="0"/>
              <a:t> du </a:t>
            </a:r>
            <a:r>
              <a:rPr lang="es-ES" sz="1600" dirty="0" err="1" smtClean="0"/>
              <a:t>Devoir</a:t>
            </a:r>
            <a:r>
              <a:rPr lang="es-ES" sz="1600" dirty="0" smtClean="0"/>
              <a:t> - </a:t>
            </a:r>
            <a:r>
              <a:rPr lang="es-ES" sz="1600" dirty="0" smtClean="0">
                <a:solidFill>
                  <a:schemeClr val="accent2"/>
                </a:solidFill>
              </a:rPr>
              <a:t>France</a:t>
            </a:r>
            <a:r>
              <a:rPr lang="es-ES" sz="1600" dirty="0" smtClean="0"/>
              <a:t/>
            </a:r>
            <a:br>
              <a:rPr lang="es-ES" sz="1600" dirty="0" smtClean="0"/>
            </a:br>
            <a:endParaRPr lang="es-ES" sz="1600" dirty="0" smtClean="0"/>
          </a:p>
          <a:p>
            <a:pPr>
              <a:lnSpc>
                <a:spcPct val="80000"/>
              </a:lnSpc>
            </a:pPr>
            <a:r>
              <a:rPr lang="es-ES" sz="1600" dirty="0" err="1" smtClean="0"/>
              <a:t>Göinge</a:t>
            </a:r>
            <a:r>
              <a:rPr lang="es-ES" sz="1600" dirty="0" smtClean="0"/>
              <a:t> </a:t>
            </a:r>
            <a:r>
              <a:rPr lang="es-ES" sz="1600" dirty="0" err="1" smtClean="0"/>
              <a:t>Utbildningscenter</a:t>
            </a:r>
            <a:r>
              <a:rPr lang="es-ES" sz="1600" dirty="0" smtClean="0"/>
              <a:t> – </a:t>
            </a:r>
            <a:r>
              <a:rPr lang="es-ES" sz="1600" dirty="0" err="1" smtClean="0">
                <a:solidFill>
                  <a:schemeClr val="accent2"/>
                </a:solidFill>
              </a:rPr>
              <a:t>Sweden</a:t>
            </a:r>
            <a:endParaRPr lang="es-ES" sz="16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es-ES" sz="1600" dirty="0" smtClean="0"/>
          </a:p>
          <a:p>
            <a:pPr>
              <a:lnSpc>
                <a:spcPct val="80000"/>
              </a:lnSpc>
            </a:pPr>
            <a:r>
              <a:rPr lang="es-ES" sz="1600" dirty="0" err="1" smtClean="0"/>
              <a:t>Klesarka</a:t>
            </a:r>
            <a:r>
              <a:rPr lang="es-ES" sz="1600" dirty="0" smtClean="0"/>
              <a:t> </a:t>
            </a:r>
            <a:r>
              <a:rPr lang="es-ES" sz="1600" dirty="0" err="1" smtClean="0"/>
              <a:t>Skola</a:t>
            </a:r>
            <a:r>
              <a:rPr lang="es-ES" sz="1600" dirty="0" smtClean="0"/>
              <a:t> – </a:t>
            </a:r>
            <a:r>
              <a:rPr lang="es-ES" sz="1600" dirty="0" err="1" smtClean="0">
                <a:solidFill>
                  <a:schemeClr val="accent2"/>
                </a:solidFill>
              </a:rPr>
              <a:t>Croatia</a:t>
            </a:r>
            <a:endParaRPr lang="es-ES" sz="16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es-ES" sz="1600" dirty="0" smtClean="0"/>
          </a:p>
          <a:p>
            <a:pPr>
              <a:lnSpc>
                <a:spcPct val="80000"/>
              </a:lnSpc>
            </a:pPr>
            <a:r>
              <a:rPr lang="es-ES" sz="1600" dirty="0" smtClean="0"/>
              <a:t>S.C. Concept </a:t>
            </a:r>
            <a:r>
              <a:rPr lang="es-ES" sz="1600" dirty="0" err="1" smtClean="0"/>
              <a:t>Consulting</a:t>
            </a:r>
            <a:r>
              <a:rPr lang="es-ES" sz="1600" dirty="0" smtClean="0"/>
              <a:t>, SRL - </a:t>
            </a:r>
            <a:r>
              <a:rPr lang="es-ES" sz="1600" dirty="0" smtClean="0">
                <a:solidFill>
                  <a:schemeClr val="accent2"/>
                </a:solidFill>
              </a:rPr>
              <a:t>Romania</a:t>
            </a:r>
            <a:br>
              <a:rPr lang="es-ES" sz="1600" dirty="0" smtClean="0">
                <a:solidFill>
                  <a:schemeClr val="accent2"/>
                </a:solidFill>
              </a:rPr>
            </a:br>
            <a:endParaRPr lang="es-ES" sz="16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>
            <a:spLocks noGrp="1"/>
          </p:cNvSpPr>
          <p:nvPr>
            <p:ph type="title"/>
          </p:nvPr>
        </p:nvSpPr>
        <p:spPr>
          <a:xfrm>
            <a:off x="827088" y="620713"/>
            <a:ext cx="7632700" cy="1143000"/>
          </a:xfrm>
        </p:spPr>
        <p:txBody>
          <a:bodyPr/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StonePlacing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on</a:t>
            </a:r>
            <a:r>
              <a:rPr lang="es-ES" dirty="0" smtClean="0">
                <a:solidFill>
                  <a:srgbClr val="FFC000"/>
                </a:solidFill>
              </a:rPr>
              <a:t> Social Nets!</a:t>
            </a:r>
          </a:p>
        </p:txBody>
      </p:sp>
      <p:sp>
        <p:nvSpPr>
          <p:cNvPr id="15373" name="Rectangle 13"/>
          <p:cNvSpPr>
            <a:spLocks noGrp="1"/>
          </p:cNvSpPr>
          <p:nvPr>
            <p:ph sz="half" idx="4294967295"/>
          </p:nvPr>
        </p:nvSpPr>
        <p:spPr>
          <a:xfrm>
            <a:off x="971550" y="2133600"/>
            <a:ext cx="7056438" cy="36988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es-ES" sz="2000" smtClean="0"/>
          </a:p>
          <a:p>
            <a:pPr>
              <a:buFont typeface="Wingdings 2" pitchFamily="18" charset="2"/>
              <a:buNone/>
            </a:pPr>
            <a:r>
              <a:rPr lang="es-ES" sz="2000" smtClean="0"/>
              <a:t>StonePlacing has presence on </a:t>
            </a:r>
            <a:r>
              <a:rPr lang="es-ES" sz="2000" b="1" smtClean="0">
                <a:hlinkClick r:id="rId2"/>
              </a:rPr>
              <a:t>Facebook</a:t>
            </a:r>
            <a:r>
              <a:rPr lang="es-ES" sz="2000" b="1" smtClean="0"/>
              <a:t> </a:t>
            </a:r>
            <a:r>
              <a:rPr lang="es-ES" sz="2000" smtClean="0"/>
              <a:t>and </a:t>
            </a:r>
            <a:r>
              <a:rPr lang="es-ES" sz="2000" b="1" smtClean="0">
                <a:hlinkClick r:id="rId3"/>
              </a:rPr>
              <a:t>Twitter</a:t>
            </a:r>
            <a:r>
              <a:rPr lang="es-ES" sz="2000" smtClean="0">
                <a:hlinkClick r:id="rId3"/>
              </a:rPr>
              <a:t>.</a:t>
            </a:r>
            <a:endParaRPr lang="es-ES" sz="2000" smtClean="0"/>
          </a:p>
          <a:p>
            <a:pPr>
              <a:buFont typeface="Wingdings 2" pitchFamily="18" charset="2"/>
              <a:buNone/>
            </a:pPr>
            <a:endParaRPr lang="es-ES" sz="2800" b="1" smtClean="0"/>
          </a:p>
          <a:p>
            <a:pPr>
              <a:buFont typeface="Wingdings 2" pitchFamily="18" charset="2"/>
              <a:buNone/>
            </a:pPr>
            <a:r>
              <a:rPr lang="es-ES" sz="2800" b="1" smtClean="0"/>
              <a:t>                                          </a:t>
            </a:r>
          </a:p>
          <a:p>
            <a:pPr>
              <a:buFont typeface="Wingdings 2" pitchFamily="18" charset="2"/>
              <a:buNone/>
            </a:pPr>
            <a:endParaRPr lang="es-ES" sz="2800" b="1" smtClean="0"/>
          </a:p>
          <a:p>
            <a:pPr algn="ctr">
              <a:buFont typeface="Wingdings 2" pitchFamily="18" charset="2"/>
              <a:buNone/>
            </a:pPr>
            <a:r>
              <a:rPr lang="es-ES" b="1" smtClean="0"/>
              <a:t>/StonePlacing</a:t>
            </a:r>
          </a:p>
          <a:p>
            <a:pPr>
              <a:buFont typeface="Wingdings 2" pitchFamily="18" charset="2"/>
              <a:buNone/>
            </a:pPr>
            <a:endParaRPr lang="es-ES" b="1" smtClean="0"/>
          </a:p>
          <a:p>
            <a:pPr>
              <a:buFont typeface="Wingdings 2" pitchFamily="18" charset="2"/>
              <a:buNone/>
            </a:pPr>
            <a:r>
              <a:rPr lang="es-ES" sz="2000" b="1" smtClean="0"/>
              <a:t>Follow us</a:t>
            </a:r>
            <a:r>
              <a:rPr lang="es-ES" sz="2000" smtClean="0"/>
              <a:t> to be updated with great news about them</a:t>
            </a:r>
          </a:p>
          <a:p>
            <a:pPr>
              <a:buFont typeface="Wingdings 2" pitchFamily="18" charset="2"/>
              <a:buNone/>
            </a:pPr>
            <a:r>
              <a:rPr lang="es-ES" sz="2000" smtClean="0"/>
              <a:t>project and the snote placing news and opportunities!</a:t>
            </a:r>
          </a:p>
          <a:p>
            <a:pPr>
              <a:buFont typeface="Wingdings 2" pitchFamily="18" charset="2"/>
              <a:buNone/>
            </a:pPr>
            <a:endParaRPr lang="es-ES" sz="2000" smtClean="0"/>
          </a:p>
        </p:txBody>
      </p:sp>
      <p:pic>
        <p:nvPicPr>
          <p:cNvPr id="15364" name="Picture 5" descr="fb_icon_325x325">
            <a:hlinkClick r:id="rId4"/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916238" y="3141663"/>
            <a:ext cx="1008062" cy="1008062"/>
          </a:xfrm>
        </p:spPr>
      </p:pic>
      <p:pic>
        <p:nvPicPr>
          <p:cNvPr id="15365" name="Picture 7" descr="Twitter-Logo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6825" y="30686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157</TotalTime>
  <Words>253</Words>
  <Application>Microsoft Office PowerPoint</Application>
  <PresentationFormat>Presentación en pantalla (4:3)</PresentationFormat>
  <Paragraphs>90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Austin</vt:lpstr>
      <vt:lpstr>Presentación de PowerPoint</vt:lpstr>
      <vt:lpstr>What is StonePlacing?</vt:lpstr>
      <vt:lpstr>StonePlacing’s Method</vt:lpstr>
      <vt:lpstr>Curriculum</vt:lpstr>
      <vt:lpstr>Resource center</vt:lpstr>
      <vt:lpstr>Target users</vt:lpstr>
      <vt:lpstr>Who has created StonePlacing?</vt:lpstr>
      <vt:lpstr>Meet StonePlacing partners</vt:lpstr>
      <vt:lpstr>StonePlacing on Social Nets!</vt:lpstr>
      <vt:lpstr>Thank you for your interest in StonePlacing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Anuska</dc:creator>
  <cp:lastModifiedBy>Anuska</cp:lastModifiedBy>
  <cp:revision>9</cp:revision>
  <dcterms:created xsi:type="dcterms:W3CDTF">2014-10-09T07:50:30Z</dcterms:created>
  <dcterms:modified xsi:type="dcterms:W3CDTF">2014-10-09T11:15:07Z</dcterms:modified>
</cp:coreProperties>
</file>